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2806" r:id="rId15"/>
    <p:sldId id="2807" r:id="rId16"/>
    <p:sldId id="386" r:id="rId17"/>
    <p:sldId id="372" r:id="rId18"/>
    <p:sldId id="373" r:id="rId19"/>
    <p:sldId id="2802" r:id="rId20"/>
    <p:sldId id="2789" r:id="rId21"/>
    <p:sldId id="2756" r:id="rId22"/>
    <p:sldId id="451" r:id="rId23"/>
    <p:sldId id="454" r:id="rId24"/>
    <p:sldId id="2803" r:id="rId25"/>
    <p:sldId id="2771" r:id="rId26"/>
    <p:sldId id="2770" r:id="rId27"/>
    <p:sldId id="457" r:id="rId28"/>
    <p:sldId id="375" r:id="rId29"/>
    <p:sldId id="379" r:id="rId30"/>
    <p:sldId id="377" r:id="rId31"/>
    <p:sldId id="378" r:id="rId32"/>
    <p:sldId id="2757" r:id="rId33"/>
    <p:sldId id="2772" r:id="rId34"/>
    <p:sldId id="2798" r:id="rId35"/>
    <p:sldId id="2790" r:id="rId36"/>
    <p:sldId id="2773" r:id="rId37"/>
    <p:sldId id="2774" r:id="rId38"/>
    <p:sldId id="391" r:id="rId39"/>
    <p:sldId id="2764" r:id="rId40"/>
    <p:sldId id="396" r:id="rId41"/>
    <p:sldId id="2775" r:id="rId42"/>
    <p:sldId id="2777" r:id="rId43"/>
    <p:sldId id="2776" r:id="rId44"/>
    <p:sldId id="2778" r:id="rId45"/>
    <p:sldId id="2779" r:id="rId46"/>
    <p:sldId id="392" r:id="rId47"/>
    <p:sldId id="393" r:id="rId48"/>
    <p:sldId id="2808" r:id="rId49"/>
    <p:sldId id="366" r:id="rId50"/>
    <p:sldId id="395" r:id="rId51"/>
    <p:sldId id="2800" r:id="rId52"/>
    <p:sldId id="2801" r:id="rId53"/>
    <p:sldId id="2791" r:id="rId54"/>
    <p:sldId id="2759" r:id="rId55"/>
    <p:sldId id="2760" r:id="rId56"/>
    <p:sldId id="259" r:id="rId57"/>
    <p:sldId id="2761" r:id="rId58"/>
    <p:sldId id="2762" r:id="rId59"/>
    <p:sldId id="428" r:id="rId60"/>
    <p:sldId id="2804" r:id="rId61"/>
    <p:sldId id="2787" r:id="rId62"/>
    <p:sldId id="2780" r:id="rId63"/>
    <p:sldId id="2781" r:id="rId64"/>
    <p:sldId id="2782" r:id="rId65"/>
    <p:sldId id="2783" r:id="rId66"/>
    <p:sldId id="2784" r:id="rId67"/>
    <p:sldId id="2786" r:id="rId68"/>
    <p:sldId id="2785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1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What is the SNR?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complex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68" y="3760929"/>
            <a:ext cx="8482937" cy="2443271"/>
          </a:xfrm>
        </p:spPr>
        <p:txBody>
          <a:bodyPr>
            <a:normAutofit/>
          </a:bodyPr>
          <a:lstStyle/>
          <a:p>
            <a:r>
              <a:rPr lang="en-US" dirty="0"/>
              <a:t>Most receivers are built with multiple stages</a:t>
            </a:r>
          </a:p>
          <a:p>
            <a:pPr lvl="1"/>
            <a:r>
              <a:rPr lang="en-US" dirty="0"/>
              <a:t>Ex:  LNA, Mixer, …</a:t>
            </a:r>
          </a:p>
          <a:p>
            <a:r>
              <a:rPr lang="en-US" dirty="0"/>
              <a:t>Each stage has a gain and noise figure</a:t>
            </a:r>
          </a:p>
          <a:p>
            <a:r>
              <a:rPr lang="en-US" dirty="0"/>
              <a:t>Some stages (typically amplifiers) add noise with a noise figure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blipFill>
                <a:blip r:embed="rId2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34C722-BA95-46B2-A8A0-8A1E20D4008F}"/>
              </a:ext>
            </a:extLst>
          </p:cNvPr>
          <p:cNvSpPr/>
          <p:nvPr/>
        </p:nvSpPr>
        <p:spPr>
          <a:xfrm>
            <a:off x="2268279" y="3521420"/>
            <a:ext cx="6424496" cy="920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gain and noise figure: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NF formula arises since each stage adds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b="0" dirty="0"/>
                  <a:t> noise</a:t>
                </a:r>
              </a:p>
              <a:p>
                <a:r>
                  <a:rPr lang="en-US" dirty="0"/>
                  <a:t>Consequence:  Most designs start with a low noise amplifier (LNA)</a:t>
                </a:r>
              </a:p>
              <a:p>
                <a:pPr lvl="1"/>
                <a:r>
                  <a:rPr lang="en-US" b="0" dirty="0"/>
                  <a:t>Has </a:t>
                </a:r>
                <a:r>
                  <a:rPr lang="en-US" dirty="0"/>
                  <a:t>low noise figure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high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Suppresses noise figure of later stages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  <a:blipFill>
                <a:blip r:embed="rId2"/>
                <a:stretch>
                  <a:fillRect l="-172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1670206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blipFill>
                <a:blip r:embed="rId3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1783744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18988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364951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1898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190039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013869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166861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178215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189721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36336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1897218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397375" y="1675305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1788843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1903905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370050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1903905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807837" y="1853919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/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[Does not add noise],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0.707 </m:t>
                    </m:r>
                  </m:oMath>
                </a14:m>
                <a:r>
                  <a:rPr lang="en-US" dirty="0"/>
                  <a:t>[Note sign]</a:t>
                </a:r>
              </a:p>
              <a:p>
                <a:pPr lvl="1"/>
                <a:r>
                  <a:rPr lang="en-US" dirty="0"/>
                  <a:t>LNA: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0.1(4)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0.1(10)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Mixer: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Cascade of two elements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  <a:p>
            <a:pPr lvl="1"/>
            <a:endParaRPr lang="en-US" dirty="0"/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Transmit symbols</a:t>
            </a:r>
          </a:p>
          <a:p>
            <a:pPr lvl="1"/>
            <a:r>
              <a:rPr lang="en-US" dirty="0"/>
              <a:t>Add noise in each stage</a:t>
            </a:r>
          </a:p>
          <a:p>
            <a:pPr lvl="1"/>
            <a:r>
              <a:rPr lang="en-US" dirty="0"/>
              <a:t>Measure resulting SNR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4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F9C1D2A-B15B-4001-87EE-DEE9EFA7B506}"/>
              </a:ext>
            </a:extLst>
          </p:cNvPr>
          <p:cNvGrpSpPr/>
          <p:nvPr/>
        </p:nvGrpSpPr>
        <p:grpSpPr>
          <a:xfrm>
            <a:off x="2496382" y="1557474"/>
            <a:ext cx="2186861" cy="1520106"/>
            <a:chOff x="2496382" y="1557474"/>
            <a:chExt cx="2186861" cy="1520106"/>
          </a:xfrm>
        </p:grpSpPr>
        <p:sp>
          <p:nvSpPr>
            <p:cNvPr id="5" name="Rectangle 4"/>
            <p:cNvSpPr/>
            <p:nvPr/>
          </p:nvSpPr>
          <p:spPr>
            <a:xfrm>
              <a:off x="2742015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" idx="3"/>
              <a:endCxn id="11" idx="1"/>
            </p:cNvCxnSpPr>
            <p:nvPr/>
          </p:nvCxnSpPr>
          <p:spPr>
            <a:xfrm>
              <a:off x="3656415" y="2171333"/>
              <a:ext cx="1026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06385" y="1557474"/>
              <a:ext cx="852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Coded </a:t>
              </a:r>
              <a:br>
                <a:rPr lang="en-US" sz="1600" dirty="0"/>
              </a:br>
              <a:r>
                <a:rPr lang="en-US" sz="1600" dirty="0"/>
                <a:t>bits</a:t>
              </a:r>
              <a:br>
                <a:rPr lang="en-US" sz="1600" dirty="0"/>
              </a:b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Channel coding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2076" t="-3125" b="-114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E283E-33D3-444E-AC25-939CA3BD9BC4}"/>
              </a:ext>
            </a:extLst>
          </p:cNvPr>
          <p:cNvGrpSpPr/>
          <p:nvPr/>
        </p:nvGrpSpPr>
        <p:grpSpPr>
          <a:xfrm>
            <a:off x="4555640" y="1505321"/>
            <a:ext cx="2439435" cy="1676354"/>
            <a:chOff x="4555640" y="1505321"/>
            <a:chExt cx="2439435" cy="1676354"/>
          </a:xfrm>
        </p:grpSpPr>
        <p:sp>
          <p:nvSpPr>
            <p:cNvPr id="11" name="Rectangle 10"/>
            <p:cNvSpPr/>
            <p:nvPr/>
          </p:nvSpPr>
          <p:spPr>
            <a:xfrm>
              <a:off x="4683243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Modulation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 err="1"/>
                    <a:t>sym</a:t>
                  </a:r>
                  <a:r>
                    <a:rPr lang="en-US" sz="1600" dirty="0"/>
                    <a:t>/sec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blipFill>
                  <a:blip r:embed="rId4"/>
                  <a:stretch>
                    <a:fillRect l="-2075" t="-2542" r="-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597643" y="2170185"/>
              <a:ext cx="1260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390" y="1505321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Complex symbols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B507D-A453-45D0-93FF-2AA0EE87F36A}"/>
              </a:ext>
            </a:extLst>
          </p:cNvPr>
          <p:cNvGrpSpPr/>
          <p:nvPr/>
        </p:nvGrpSpPr>
        <p:grpSpPr>
          <a:xfrm>
            <a:off x="6543141" y="1570495"/>
            <a:ext cx="2713030" cy="1487522"/>
            <a:chOff x="6543141" y="1570495"/>
            <a:chExt cx="2713030" cy="1487522"/>
          </a:xfrm>
        </p:grpSpPr>
        <p:sp>
          <p:nvSpPr>
            <p:cNvPr id="22" name="Rectangle 21"/>
            <p:cNvSpPr/>
            <p:nvPr/>
          </p:nvSpPr>
          <p:spPr>
            <a:xfrm>
              <a:off x="6845214" y="1842635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DAC </a:t>
                  </a:r>
                  <a:r>
                    <a:rPr lang="es-ES" sz="1600" dirty="0"/>
                    <a:t>+ </a:t>
                  </a:r>
                  <a:r>
                    <a:rPr lang="es-ES" sz="1600" dirty="0" err="1"/>
                    <a:t>filtering</a:t>
                  </a:r>
                  <a:r>
                    <a:rPr lang="en-US" sz="1600" dirty="0"/>
                    <a:t>  </a:t>
                  </a:r>
                  <a:br>
                    <a:rPr lang="en-US" sz="1600" dirty="0"/>
                  </a:b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 excess BW </a:t>
                  </a:r>
                  <a:r>
                    <a:rPr lang="en-US" sz="1600" dirty="0" err="1"/>
                    <a:t>frac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08" t="-3125" r="-114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7922486" y="1570495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Baseband</a:t>
              </a:r>
            </a:p>
            <a:p>
              <a:r>
                <a:rPr lang="en-US" sz="1600" dirty="0"/>
                <a:t>analog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9138D3-60AF-4609-ABA4-2E22F8D5444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7759614" y="2126643"/>
              <a:ext cx="1370875" cy="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1B214-E9FD-4388-88D7-E8678F40DAD8}"/>
              </a:ext>
            </a:extLst>
          </p:cNvPr>
          <p:cNvGrpSpPr/>
          <p:nvPr/>
        </p:nvGrpSpPr>
        <p:grpSpPr>
          <a:xfrm>
            <a:off x="8764247" y="1505321"/>
            <a:ext cx="2272636" cy="1421786"/>
            <a:chOff x="8764247" y="1505321"/>
            <a:chExt cx="2272636" cy="14217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AE1F6-3538-404F-9A78-D710466BC4C2}"/>
                </a:ext>
              </a:extLst>
            </p:cNvPr>
            <p:cNvSpPr txBox="1"/>
            <p:nvPr/>
          </p:nvSpPr>
          <p:spPr>
            <a:xfrm>
              <a:off x="8764247" y="24038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U</a:t>
              </a:r>
              <a:r>
                <a:rPr lang="en-US" sz="1400" dirty="0" err="1"/>
                <a:t>pconversion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+ Power amp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70D12-A757-4503-A2C9-C996CB34CE8E}"/>
                </a:ext>
              </a:extLst>
            </p:cNvPr>
            <p:cNvSpPr/>
            <p:nvPr/>
          </p:nvSpPr>
          <p:spPr>
            <a:xfrm>
              <a:off x="9130489" y="1836497"/>
              <a:ext cx="718906" cy="5802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9AB0117-6644-44E2-A50D-72BDFD639756}"/>
                </a:ext>
              </a:extLst>
            </p:cNvPr>
            <p:cNvSpPr/>
            <p:nvPr/>
          </p:nvSpPr>
          <p:spPr>
            <a:xfrm rot="10800000">
              <a:off x="9899079" y="1511438"/>
              <a:ext cx="403361" cy="242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2B2E0D6-7FCF-4248-93D4-263E8BAEC5BE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 flipV="1">
              <a:off x="9849395" y="1754366"/>
              <a:ext cx="251364" cy="37227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/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0" dirty="0" err="1"/>
                    <a:t>Power</a:t>
                  </a:r>
                  <a:r>
                    <a:rPr lang="es-ES" sz="1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409563-CE23-43EE-8FB4-76CD6670DF6F}"/>
              </a:ext>
            </a:extLst>
          </p:cNvPr>
          <p:cNvSpPr/>
          <p:nvPr/>
        </p:nvSpPr>
        <p:spPr>
          <a:xfrm>
            <a:off x="3118884" y="2750288"/>
            <a:ext cx="6287386" cy="815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D</a:t>
                </a:r>
                <a:r>
                  <a:rPr lang="en-US" sz="2000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sz="2400" dirty="0"/>
              <a:t>:  Any unwanted component of the signal</a:t>
            </a:r>
          </a:p>
          <a:p>
            <a:endParaRPr lang="en-US" sz="2400" dirty="0"/>
          </a:p>
          <a:p>
            <a:r>
              <a:rPr lang="en-US" sz="2400" dirty="0"/>
              <a:t>Key challenge in communication:</a:t>
            </a:r>
          </a:p>
          <a:p>
            <a:pPr lvl="1"/>
            <a:r>
              <a:rPr lang="en-US" sz="2000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21" b="20464"/>
          <a:stretch/>
        </p:blipFill>
        <p:spPr>
          <a:xfrm>
            <a:off x="7570469" y="1539279"/>
            <a:ext cx="4334928" cy="29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s-ES" i="0">
                        <a:latin typeface="Cambria Math" panose="02040503050406030204" pitchFamily="18" charset="0"/>
                      </a:rPr>
                      <m:t>dBsm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7306" y="1744411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0" y="3303164"/>
            <a:ext cx="3381375" cy="256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3525187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Interfering objects (IOs) do not result in sharp shadows.</a:t>
                </a:r>
              </a:p>
              <a:p>
                <a:pPr lvl="1"/>
                <a:r>
                  <a:rPr lang="en-US" dirty="0"/>
                  <a:t>Due to wave nature of EM radiation</a:t>
                </a:r>
              </a:p>
              <a:p>
                <a:pPr lvl="1"/>
                <a:r>
                  <a:rPr lang="en-US" dirty="0"/>
                  <a:t>Simple ray model is not correct.</a:t>
                </a:r>
              </a:p>
              <a:p>
                <a:r>
                  <a:rPr lang="en-US" dirty="0"/>
                  <a:t>Waves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diffract</a:t>
                </a:r>
                <a:r>
                  <a:rPr lang="en-US" dirty="0"/>
                  <a:t> at IO boundaries, </a:t>
                </a:r>
              </a:p>
              <a:p>
                <a:pPr lvl="1"/>
                <a:r>
                  <a:rPr lang="en-US" dirty="0"/>
                  <a:t>Intensity after IO can be stronger in parts than with no IO!</a:t>
                </a:r>
              </a:p>
              <a:p>
                <a:r>
                  <a:rPr lang="en-US" dirty="0"/>
                  <a:t>Example:  Knife-edge diffraction: </a:t>
                </a:r>
              </a:p>
              <a:p>
                <a:pPr lvl="1"/>
                <a:r>
                  <a:rPr lang="en-US" dirty="0"/>
                  <a:t>Diffraction around semi-infinite barrier</a:t>
                </a:r>
              </a:p>
              <a:p>
                <a:pPr lvl="1"/>
                <a:r>
                  <a:rPr lang="en-US" dirty="0"/>
                  <a:t>Loss dictated by normalized excess path length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  <a:blipFill>
                <a:blip r:embed="rId2"/>
                <a:stretch>
                  <a:fillRect l="-223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snell Zones">
            <a:extLst>
              <a:ext uri="{FF2B5EF4-FFF2-40B4-BE49-F238E27FC236}">
                <a16:creationId xmlns:a16="http://schemas.microsoft.com/office/drawing/2014/main" id="{94F6794D-4226-4C44-9FC9-1F42DD6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68" y="1694576"/>
            <a:ext cx="3993137" cy="2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fe Edge Diffraction Loss">
            <a:extLst>
              <a:ext uri="{FF2B5EF4-FFF2-40B4-BE49-F238E27FC236}">
                <a16:creationId xmlns:a16="http://schemas.microsoft.com/office/drawing/2014/main" id="{C2FD54C8-CC06-42DD-B249-5891162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7" y="3852997"/>
            <a:ext cx="3701605" cy="25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0AC2A-709A-480F-83D3-BCC45927F5FB}"/>
              </a:ext>
            </a:extLst>
          </p:cNvPr>
          <p:cNvSpPr txBox="1"/>
          <p:nvPr/>
        </p:nvSpPr>
        <p:spPr>
          <a:xfrm>
            <a:off x="5564330" y="5650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http://www.mike-willis.com/Tutorial/diffraction.htm</a:t>
            </a:r>
          </a:p>
        </p:txBody>
      </p:sp>
    </p:spTree>
    <p:extLst>
      <p:ext uri="{BB962C8B-B14F-4D97-AF65-F5344CB8AC3E}">
        <p14:creationId xmlns:p14="http://schemas.microsoft.com/office/powerpoint/2010/main" val="1935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49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177199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Channel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Channel characteristics modeled as a random variable</a:t>
                </a:r>
              </a:p>
              <a:p>
                <a:pPr lvl="1"/>
                <a:r>
                  <a:rPr lang="en-US" dirty="0"/>
                  <a:t>Environmental effects are modeled as random</a:t>
                </a:r>
              </a:p>
              <a:p>
                <a:r>
                  <a:rPr lang="en-US" dirty="0"/>
                  <a:t>Typically,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generative model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 Link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Channel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Randomness</a:t>
                </a:r>
              </a:p>
              <a:p>
                <a:r>
                  <a:rPr lang="en-US" dirty="0"/>
                  <a:t>Model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fit</a:t>
                </a:r>
                <a:r>
                  <a:rPr lang="en-US" dirty="0"/>
                  <a:t> for a type of environment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. Urban, suburban, indoor, …  Not site-specific</a:t>
                </a:r>
              </a:p>
              <a:p>
                <a:pPr lvl="1"/>
                <a:r>
                  <a:rPr lang="en-US" dirty="0"/>
                  <a:t>Based on data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match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/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b="0" dirty="0"/>
                  <a:t>Path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 vs. NLOS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blipFill>
                <a:blip r:embed="rId3"/>
                <a:stretch>
                  <a:fillRect l="-3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/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Link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Antenna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blipFill>
                <a:blip r:embed="rId4"/>
                <a:stretch>
                  <a:fillRect l="-26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/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blipFill>
                <a:blip r:embed="rId5"/>
                <a:stretch>
                  <a:fillRect l="-3509" t="-4717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7A9279-AB2E-4822-A666-C06C1D14C80E}"/>
              </a:ext>
            </a:extLst>
          </p:cNvPr>
          <p:cNvSpPr/>
          <p:nvPr/>
        </p:nvSpPr>
        <p:spPr>
          <a:xfrm>
            <a:off x="8500178" y="2724215"/>
            <a:ext cx="1282110" cy="91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E9AAC-7B18-40B2-AD1C-D8C9ED394DFE}"/>
              </a:ext>
            </a:extLst>
          </p:cNvPr>
          <p:cNvCxnSpPr/>
          <p:nvPr/>
        </p:nvCxnSpPr>
        <p:spPr>
          <a:xfrm>
            <a:off x="7913370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73032-4BC7-414F-AE9D-03F0FCE26C9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41233" y="3640503"/>
            <a:ext cx="0" cy="63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4A09-AAA6-40B0-8FEB-0B6D85255013}"/>
              </a:ext>
            </a:extLst>
          </p:cNvPr>
          <p:cNvCxnSpPr/>
          <p:nvPr/>
        </p:nvCxnSpPr>
        <p:spPr>
          <a:xfrm flipH="1">
            <a:off x="8089294" y="4276276"/>
            <a:ext cx="105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D6C97-E732-458B-A96A-22A9E518292A}"/>
              </a:ext>
            </a:extLst>
          </p:cNvPr>
          <p:cNvCxnSpPr/>
          <p:nvPr/>
        </p:nvCxnSpPr>
        <p:spPr>
          <a:xfrm>
            <a:off x="9782288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/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867B1-FDE7-436D-8DA7-84706DC2C434}"/>
              </a:ext>
            </a:extLst>
          </p:cNvPr>
          <p:cNvSpPr/>
          <p:nvPr/>
        </p:nvSpPr>
        <p:spPr>
          <a:xfrm>
            <a:off x="566307" y="2600566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AEA5-ECF2-481C-9582-515C1573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a Channel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B3BDC-876D-4104-9CD9-4218622A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3076" name="Picture 4" descr="Hexagonal macro cell layout with inter site distance D, cell area ...">
            <a:extLst>
              <a:ext uri="{FF2B5EF4-FFF2-40B4-BE49-F238E27FC236}">
                <a16:creationId xmlns:a16="http://schemas.microsoft.com/office/drawing/2014/main" id="{837E0C0F-564C-4789-BE66-83F0C7F0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8" y="2514841"/>
            <a:ext cx="1968957" cy="18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3391-35A0-45F8-BF1A-23F39ADFA0B5}"/>
              </a:ext>
            </a:extLst>
          </p:cNvPr>
          <p:cNvSpPr txBox="1"/>
          <p:nvPr/>
        </p:nvSpPr>
        <p:spPr>
          <a:xfrm>
            <a:off x="572357" y="3009527"/>
            <a:ext cx="179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(ex: urban micro)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36DF6-E943-4DDD-80F5-C72EB21E766A}"/>
              </a:ext>
            </a:extLst>
          </p:cNvPr>
          <p:cNvSpPr txBox="1"/>
          <p:nvPr/>
        </p:nvSpPr>
        <p:spPr>
          <a:xfrm>
            <a:off x="2864457" y="448590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Locations of </a:t>
            </a:r>
            <a:br>
              <a:rPr lang="en-US" i="1" dirty="0"/>
            </a:br>
            <a:r>
              <a:rPr lang="en-US" i="1" dirty="0"/>
              <a:t>UEs, </a:t>
            </a:r>
            <a:r>
              <a:rPr lang="en-US" i="1" dirty="0" err="1"/>
              <a:t>gNBs</a:t>
            </a:r>
            <a:r>
              <a:rPr lang="en-US" i="1" dirty="0"/>
              <a:t>,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3A84E0-4C6B-4251-8F8F-0A0F880C2538}"/>
              </a:ext>
            </a:extLst>
          </p:cNvPr>
          <p:cNvSpPr/>
          <p:nvPr/>
        </p:nvSpPr>
        <p:spPr>
          <a:xfrm>
            <a:off x="2350250" y="3265985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E6869-2898-4E39-9A79-FCAE56E2B0B9}"/>
              </a:ext>
            </a:extLst>
          </p:cNvPr>
          <p:cNvSpPr txBox="1"/>
          <p:nvPr/>
        </p:nvSpPr>
        <p:spPr>
          <a:xfrm>
            <a:off x="677336" y="4637093"/>
            <a:ext cx="15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Parameters:</a:t>
            </a:r>
          </a:p>
          <a:p>
            <a:pPr algn="ctr"/>
            <a:r>
              <a:rPr lang="en-US" i="1" dirty="0"/>
              <a:t>ISD, density, 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D41E8F-0DFE-472B-B0B1-4A4AF2B698EA}"/>
              </a:ext>
            </a:extLst>
          </p:cNvPr>
          <p:cNvSpPr/>
          <p:nvPr/>
        </p:nvSpPr>
        <p:spPr>
          <a:xfrm rot="16200000">
            <a:off x="1246625" y="4239214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C13E5-39DC-420C-BC79-2210E1BBE193}"/>
              </a:ext>
            </a:extLst>
          </p:cNvPr>
          <p:cNvGrpSpPr/>
          <p:nvPr/>
        </p:nvGrpSpPr>
        <p:grpSpPr>
          <a:xfrm>
            <a:off x="7092639" y="2493408"/>
            <a:ext cx="1968957" cy="1828317"/>
            <a:chOff x="6888263" y="2600566"/>
            <a:chExt cx="1968957" cy="1828317"/>
          </a:xfrm>
        </p:grpSpPr>
        <p:pic>
          <p:nvPicPr>
            <p:cNvPr id="16" name="Picture 4" descr="Hexagonal macro cell layout with inter site distance D, cell area ...">
              <a:extLst>
                <a:ext uri="{FF2B5EF4-FFF2-40B4-BE49-F238E27FC236}">
                  <a16:creationId xmlns:a16="http://schemas.microsoft.com/office/drawing/2014/main" id="{0E2C5C56-0DB3-49A2-AB53-9DFB78DB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263" y="2600566"/>
              <a:ext cx="1968957" cy="182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72818B-445D-4C62-B817-CCE7D9C60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6194" y="3407567"/>
              <a:ext cx="226547" cy="4286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CBDF01-83B7-4C8D-A9D8-153D5D53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685" y="3407567"/>
              <a:ext cx="194056" cy="24527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705D6-6E79-473B-A353-DEC7A867CB8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68" y="3652837"/>
              <a:ext cx="183574" cy="438267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D256-9D6A-4068-87EC-7B2859B6B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742" y="3871970"/>
              <a:ext cx="149689" cy="21913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0DA378-F7D1-4A86-9BA1-534D6573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744" y="4043363"/>
              <a:ext cx="214312" cy="477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6A277A3-C7CB-4789-ABE4-9465FEDB9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814" y="4105414"/>
              <a:ext cx="9853" cy="1473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E4883DF-3D7A-47EE-AB1C-128B22152865}"/>
                </a:ext>
              </a:extLst>
            </p:cNvPr>
            <p:cNvCxnSpPr>
              <a:cxnSpLocks/>
            </p:cNvCxnSpPr>
            <p:nvPr/>
          </p:nvCxnSpPr>
          <p:spPr>
            <a:xfrm>
              <a:off x="7215188" y="3495675"/>
              <a:ext cx="63447" cy="264319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E995B3-4071-438E-8DC3-9040FBEF3FF7}"/>
              </a:ext>
            </a:extLst>
          </p:cNvPr>
          <p:cNvSpPr txBox="1"/>
          <p:nvPr/>
        </p:nvSpPr>
        <p:spPr>
          <a:xfrm>
            <a:off x="7110251" y="4519515"/>
            <a:ext cx="19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Channels between nodes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B7BDC-D5EC-4E6C-84FF-3A808829EDAC}"/>
              </a:ext>
            </a:extLst>
          </p:cNvPr>
          <p:cNvSpPr/>
          <p:nvPr/>
        </p:nvSpPr>
        <p:spPr>
          <a:xfrm>
            <a:off x="4884961" y="2650450"/>
            <a:ext cx="1794915" cy="151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92C4E-8F02-488C-BC5A-AEE0864C1787}"/>
              </a:ext>
            </a:extLst>
          </p:cNvPr>
          <p:cNvSpPr txBox="1"/>
          <p:nvPr/>
        </p:nvSpPr>
        <p:spPr>
          <a:xfrm>
            <a:off x="5000433" y="3059411"/>
            <a:ext cx="15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channel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A786AC-79E7-4367-A6EA-DBEAF9CE6AA3}"/>
              </a:ext>
            </a:extLst>
          </p:cNvPr>
          <p:cNvSpPr/>
          <p:nvPr/>
        </p:nvSpPr>
        <p:spPr>
          <a:xfrm>
            <a:off x="9658125" y="2693314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7B10D-47F2-41AF-956A-470C30DB1347}"/>
              </a:ext>
            </a:extLst>
          </p:cNvPr>
          <p:cNvSpPr txBox="1"/>
          <p:nvPr/>
        </p:nvSpPr>
        <p:spPr>
          <a:xfrm>
            <a:off x="9865706" y="3102275"/>
            <a:ext cx="13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27FBBC-343C-45E5-8CD0-D0858ECD32A0}"/>
              </a:ext>
            </a:extLst>
          </p:cNvPr>
          <p:cNvSpPr/>
          <p:nvPr/>
        </p:nvSpPr>
        <p:spPr>
          <a:xfrm>
            <a:off x="4434884" y="3192623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BEE4A4F-58EF-409A-915B-28AD1244C132}"/>
              </a:ext>
            </a:extLst>
          </p:cNvPr>
          <p:cNvSpPr/>
          <p:nvPr/>
        </p:nvSpPr>
        <p:spPr>
          <a:xfrm>
            <a:off x="6646052" y="3216556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BA3CC5-FCEB-4AA3-B3B7-03F569BFBEEF}"/>
              </a:ext>
            </a:extLst>
          </p:cNvPr>
          <p:cNvSpPr/>
          <p:nvPr/>
        </p:nvSpPr>
        <p:spPr>
          <a:xfrm>
            <a:off x="9067646" y="3255079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5660CE-6CA9-476D-89F8-421C7254E79D}"/>
              </a:ext>
            </a:extLst>
          </p:cNvPr>
          <p:cNvSpPr txBox="1"/>
          <p:nvPr/>
        </p:nvSpPr>
        <p:spPr>
          <a:xfrm>
            <a:off x="5094569" y="155110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288D8-2B71-429F-9ADE-B1981D5939F5}"/>
              </a:ext>
            </a:extLst>
          </p:cNvPr>
          <p:cNvSpPr txBox="1"/>
          <p:nvPr/>
        </p:nvSpPr>
        <p:spPr>
          <a:xfrm>
            <a:off x="775916" y="157454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77A4DE-4F7A-4B2C-AD2E-D45C9859CCF6}"/>
              </a:ext>
            </a:extLst>
          </p:cNvPr>
          <p:cNvCxnSpPr>
            <a:stCxn id="45" idx="2"/>
            <a:endCxn id="37" idx="0"/>
          </p:cNvCxnSpPr>
          <p:nvPr/>
        </p:nvCxnSpPr>
        <p:spPr>
          <a:xfrm>
            <a:off x="5782418" y="1920441"/>
            <a:ext cx="1" cy="73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30BFB2-507F-46B2-BC2E-10E15F849688}"/>
              </a:ext>
            </a:extLst>
          </p:cNvPr>
          <p:cNvCxnSpPr>
            <a:stCxn id="47" idx="2"/>
            <a:endCxn id="8" idx="0"/>
          </p:cNvCxnSpPr>
          <p:nvPr/>
        </p:nvCxnSpPr>
        <p:spPr>
          <a:xfrm>
            <a:off x="1463765" y="1943876"/>
            <a:ext cx="0" cy="6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7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95" b="2039"/>
          <a:stretch/>
        </p:blipFill>
        <p:spPr bwMode="auto">
          <a:xfrm>
            <a:off x="7982108" y="1887747"/>
            <a:ext cx="2225148" cy="22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28386" y="2308052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03513" y="4225379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887108" y="24862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60418" idx="3"/>
          </p:cNvCxnSpPr>
          <p:nvPr/>
        </p:nvCxnSpPr>
        <p:spPr>
          <a:xfrm flipH="1">
            <a:off x="10207256" y="3011609"/>
            <a:ext cx="721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070641" y="2585051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FEF6-3E1F-4D77-832A-32CD660CAD91}"/>
              </a:ext>
            </a:extLst>
          </p:cNvPr>
          <p:cNvSpPr txBox="1"/>
          <p:nvPr/>
        </p:nvSpPr>
        <p:spPr>
          <a:xfrm>
            <a:off x="5344348" y="4940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 and 73 GHz measurements in: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Akdeniz, M. R., Liu, Y., Samimi, M. K., Sun, S., Rangan, S., Rappaport, T. S., &amp; Erkip, E. (2014). Millimeter wave channel modeling and cellular capacity evaluation.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1164-1179.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Outage probability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noise PSD: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W/Hz (in linear scale)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Joules</a:t>
                </a:r>
              </a:p>
              <a:p>
                <a:pPr lvl="1"/>
                <a:r>
                  <a:rPr lang="en-US" sz="2000" dirty="0"/>
                  <a:t>Energy per degree of freedom </a:t>
                </a:r>
              </a:p>
              <a:p>
                <a:pPr lvl="1"/>
                <a:r>
                  <a:rPr lang="en-US" sz="2000" dirty="0"/>
                  <a:t>Equivalently, energy in any orthogonal sample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sz="2400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6F6513D-4A63-416A-BF71-699E395DB875}"/>
              </a:ext>
            </a:extLst>
          </p:cNvPr>
          <p:cNvGrpSpPr/>
          <p:nvPr/>
        </p:nvGrpSpPr>
        <p:grpSpPr>
          <a:xfrm>
            <a:off x="7961265" y="2952969"/>
            <a:ext cx="3842127" cy="1054700"/>
            <a:chOff x="7961265" y="2952969"/>
            <a:chExt cx="3842127" cy="105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1779-52F7-4A5C-9875-AF4DC55B29C4}"/>
                </a:ext>
              </a:extLst>
            </p:cNvPr>
            <p:cNvSpPr/>
            <p:nvPr/>
          </p:nvSpPr>
          <p:spPr>
            <a:xfrm>
              <a:off x="7961265" y="3305834"/>
              <a:ext cx="1379689" cy="701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/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F197AE-420D-4E29-BBD6-EBDB5AA0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166" y="3300083"/>
              <a:ext cx="1920642" cy="98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76D6D5-28D8-4796-B12A-F01C019A2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4962" y="3315310"/>
              <a:ext cx="0" cy="682881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E4445-728B-40BF-A7DF-842A80B67439}"/>
              </a:ext>
            </a:extLst>
          </p:cNvPr>
          <p:cNvGrpSpPr/>
          <p:nvPr/>
        </p:nvGrpSpPr>
        <p:grpSpPr>
          <a:xfrm>
            <a:off x="7295608" y="2084429"/>
            <a:ext cx="1553023" cy="3274338"/>
            <a:chOff x="7295608" y="2084429"/>
            <a:chExt cx="1553023" cy="32743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B1404D-2FEF-4508-AD86-2C39BDB7A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88" y="2084429"/>
              <a:ext cx="0" cy="63880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/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21EAAC-9FF2-40E9-8C06-2F33C63DF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271" y="4833433"/>
              <a:ext cx="0" cy="5253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/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37839</TotalTime>
  <Words>4460</Words>
  <Application>Microsoft Office PowerPoint</Application>
  <PresentationFormat>Widescreen</PresentationFormat>
  <Paragraphs>831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Cascade of Elements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of a UAV</vt:lpstr>
      <vt:lpstr>Propagation Loss with Reflections</vt:lpstr>
      <vt:lpstr>Path Loss Exponent, Coverage &amp; Interference</vt:lpstr>
      <vt:lpstr>Diffraction</vt:lpstr>
      <vt:lpstr>Human Blocking at 73GHz Example</vt:lpstr>
      <vt:lpstr>Radio Waves Have Many Paths</vt:lpstr>
      <vt:lpstr>In-Class Exercise</vt:lpstr>
      <vt:lpstr>In-Class Exercise Solution</vt:lpstr>
      <vt:lpstr>Outline </vt:lpstr>
      <vt:lpstr>Real Path Loss</vt:lpstr>
      <vt:lpstr>Statistical Channel Models</vt:lpstr>
      <vt:lpstr>Simulation with a Channel Model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479</cp:revision>
  <cp:lastPrinted>2017-01-24T17:12:09Z</cp:lastPrinted>
  <dcterms:created xsi:type="dcterms:W3CDTF">2015-03-22T11:15:32Z</dcterms:created>
  <dcterms:modified xsi:type="dcterms:W3CDTF">2021-02-08T03:14:27Z</dcterms:modified>
</cp:coreProperties>
</file>